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7" r:id="rId5"/>
  </p:sldIdLst>
  <p:sldSz cx="27432000" cy="43891200"/>
  <p:notesSz cx="6858000" cy="92964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29"/>
    <a:srgbClr val="6BC547"/>
    <a:srgbClr val="FFFF66"/>
    <a:srgbClr val="3E3A00"/>
    <a:srgbClr val="464100"/>
    <a:srgbClr val="E4E1AE"/>
    <a:srgbClr val="003300"/>
    <a:srgbClr val="F9FBAB"/>
    <a:srgbClr val="EAF4E4"/>
    <a:srgbClr val="D6E9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7" d="100"/>
          <a:sy n="17" d="100"/>
        </p:scale>
        <p:origin x="31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slide" Target="slides/slide1.xml"/><Relationship Id="rId4" Type="http://schemas.openxmlformats.org/officeDocument/2006/relationships/slideMaster" Target="slideMasters/slideMaster1.xml"/><Relationship Id="rId9" Type="http://schemas.openxmlformats.org/officeDocument/2006/relationships/tableStyles" Target="tableStyles.xml"/></Relationships>
</file>

<file path=ppt/media/hdphoto1.wdp>
</file>

<file path=ppt/media/hdphoto2.wdp>
</file>

<file path=ppt/media/image1.png>
</file>

<file path=ppt/media/image2.jpg>
</file>

<file path=ppt/media/image3.pn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7183123"/>
            <a:ext cx="23317200" cy="15280640"/>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23053043"/>
            <a:ext cx="20574000" cy="10596877"/>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988949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982557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2336800"/>
            <a:ext cx="5915025"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2336800"/>
            <a:ext cx="17402175"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616894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2737597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10942333"/>
            <a:ext cx="23660100" cy="1825751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9372573"/>
            <a:ext cx="23660100" cy="96011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360261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744560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336810"/>
            <a:ext cx="2366010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10759443"/>
            <a:ext cx="11605020"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6032480"/>
            <a:ext cx="11605020"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10759443"/>
            <a:ext cx="11662173"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6032480"/>
            <a:ext cx="11662173"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A0A2AC6-A4D1-44C7-8CBA-928D2EE56CEC}" type="datetimeFigureOut">
              <a:rPr lang="en-US" smtClean="0"/>
              <a:t>2/26/2021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3668653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A0A2AC6-A4D1-44C7-8CBA-928D2EE56CEC}" type="datetimeFigureOut">
              <a:rPr lang="en-US" smtClean="0"/>
              <a:t>2/26/2021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816894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0A2AC6-A4D1-44C7-8CBA-928D2EE56CEC}" type="datetimeFigureOut">
              <a:rPr lang="en-US" smtClean="0"/>
              <a:t>2/26/2021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25834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6319530"/>
            <a:ext cx="13887450" cy="31191200"/>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118036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6319530"/>
            <a:ext cx="13887450" cy="31191200"/>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808765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2336810"/>
            <a:ext cx="2366010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11684000"/>
            <a:ext cx="2366010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40680650"/>
            <a:ext cx="6172200" cy="2336800"/>
          </a:xfrm>
          <a:prstGeom prst="rect">
            <a:avLst/>
          </a:prstGeom>
        </p:spPr>
        <p:txBody>
          <a:bodyPr vert="horz" lIns="91440" tIns="45720" rIns="91440" bIns="45720" rtlCol="0" anchor="ctr"/>
          <a:lstStyle>
            <a:lvl1pPr algn="l">
              <a:defRPr sz="3600">
                <a:solidFill>
                  <a:schemeClr val="tx1">
                    <a:tint val="75000"/>
                  </a:schemeClr>
                </a:solidFill>
              </a:defRPr>
            </a:lvl1pPr>
          </a:lstStyle>
          <a:p>
            <a:fld id="{0A0A2AC6-A4D1-44C7-8CBA-928D2EE56CEC}" type="datetimeFigureOut">
              <a:rPr lang="en-US" smtClean="0"/>
              <a:t>2/26/2021</a:t>
            </a:fld>
            <a:endParaRPr lang="en-US"/>
          </a:p>
        </p:txBody>
      </p:sp>
      <p:sp>
        <p:nvSpPr>
          <p:cNvPr id="5" name="Footer Placeholder 4"/>
          <p:cNvSpPr>
            <a:spLocks noGrp="1"/>
          </p:cNvSpPr>
          <p:nvPr>
            <p:ph type="ftr" sz="quarter" idx="3"/>
          </p:nvPr>
        </p:nvSpPr>
        <p:spPr>
          <a:xfrm>
            <a:off x="9086850" y="40680650"/>
            <a:ext cx="9258300" cy="2336800"/>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40680650"/>
            <a:ext cx="6172200" cy="2336800"/>
          </a:xfrm>
          <a:prstGeom prst="rect">
            <a:avLst/>
          </a:prstGeom>
        </p:spPr>
        <p:txBody>
          <a:bodyPr vert="horz" lIns="91440" tIns="45720" rIns="91440" bIns="45720" rtlCol="0" anchor="ctr"/>
          <a:lstStyle>
            <a:lvl1pPr algn="r">
              <a:defRPr sz="3600">
                <a:solidFill>
                  <a:schemeClr val="tx1">
                    <a:tint val="75000"/>
                  </a:schemeClr>
                </a:solidFill>
              </a:defRPr>
            </a:lvl1pPr>
          </a:lstStyle>
          <a:p>
            <a:fld id="{099BDE68-9C12-42C9-BE23-D730620A7751}" type="slidenum">
              <a:rPr lang="en-US" smtClean="0"/>
              <a:t>‹#›</a:t>
            </a:fld>
            <a:endParaRPr lang="en-US"/>
          </a:p>
        </p:txBody>
      </p:sp>
    </p:spTree>
    <p:extLst>
      <p:ext uri="{BB962C8B-B14F-4D97-AF65-F5344CB8AC3E}">
        <p14:creationId xmlns:p14="http://schemas.microsoft.com/office/powerpoint/2010/main" val="1240072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g"/><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duotone>
              <a:schemeClr val="accent6">
                <a:shade val="45000"/>
                <a:satMod val="135000"/>
              </a:schemeClr>
              <a:prstClr val="white"/>
            </a:duotone>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b="6282"/>
          <a:stretch/>
        </p:blipFill>
        <p:spPr>
          <a:xfrm rot="16200000">
            <a:off x="-8217518" y="8278478"/>
            <a:ext cx="43988956" cy="27432000"/>
          </a:xfrm>
          <a:prstGeom prst="rect">
            <a:avLst/>
          </a:prstGeom>
        </p:spPr>
      </p:pic>
      <p:sp>
        <p:nvSpPr>
          <p:cNvPr id="4" name="TextBox 3"/>
          <p:cNvSpPr txBox="1"/>
          <p:nvPr/>
        </p:nvSpPr>
        <p:spPr>
          <a:xfrm>
            <a:off x="243840" y="-304800"/>
            <a:ext cx="20393724" cy="5863144"/>
          </a:xfrm>
          <a:prstGeom prst="rect">
            <a:avLst/>
          </a:prstGeom>
          <a:noFill/>
        </p:spPr>
        <p:txBody>
          <a:bodyPr wrap="none" rtlCol="0">
            <a:spAutoFit/>
            <a:scene3d>
              <a:camera prst="orthographicFront">
                <a:rot lat="0" lon="21599974" rev="0"/>
              </a:camera>
              <a:lightRig rig="threePt" dir="t"/>
            </a:scene3d>
          </a:bodyPr>
          <a:lstStyle/>
          <a:p>
            <a:r>
              <a:rPr lang="en-US" sz="37500" spc="3000" dirty="0">
                <a:ln w="254000">
                  <a:solidFill>
                    <a:srgbClr val="003300"/>
                  </a:solidFill>
                </a:ln>
                <a:solidFill>
                  <a:srgbClr val="6BC547"/>
                </a:solidFill>
                <a:latin typeface="Magneto" panose="04030805050802020D02" pitchFamily="82" charset="0"/>
              </a:rPr>
              <a:t>Women</a:t>
            </a:r>
          </a:p>
        </p:txBody>
      </p:sp>
      <p:sp>
        <p:nvSpPr>
          <p:cNvPr id="5" name="TextBox 4"/>
          <p:cNvSpPr txBox="1"/>
          <p:nvPr/>
        </p:nvSpPr>
        <p:spPr>
          <a:xfrm>
            <a:off x="22672687" y="9402226"/>
            <a:ext cx="5186035" cy="34532851"/>
          </a:xfrm>
          <a:prstGeom prst="rect">
            <a:avLst/>
          </a:prstGeom>
          <a:noFill/>
        </p:spPr>
        <p:txBody>
          <a:bodyPr vert="vert" wrap="none" rtlCol="0">
            <a:spAutoFit/>
          </a:bodyPr>
          <a:lstStyle/>
          <a:p>
            <a:r>
              <a:rPr lang="en-US" sz="32500" spc="1000" dirty="0">
                <a:ln w="254000">
                  <a:solidFill>
                    <a:srgbClr val="003300"/>
                  </a:solidFill>
                </a:ln>
                <a:solidFill>
                  <a:srgbClr val="6BC547"/>
                </a:solidFill>
                <a:latin typeface="Magneto" panose="04030805050802020D02" pitchFamily="82" charset="0"/>
              </a:rPr>
              <a:t>In Technology</a:t>
            </a:r>
          </a:p>
        </p:txBody>
      </p:sp>
      <p:grpSp>
        <p:nvGrpSpPr>
          <p:cNvPr id="23" name="Group 22"/>
          <p:cNvGrpSpPr/>
          <p:nvPr/>
        </p:nvGrpSpPr>
        <p:grpSpPr>
          <a:xfrm>
            <a:off x="15128787" y="32390205"/>
            <a:ext cx="7242629" cy="8826375"/>
            <a:chOff x="3469243" y="18056985"/>
            <a:chExt cx="9819340" cy="10731867"/>
          </a:xfrm>
        </p:grpSpPr>
        <p:sp>
          <p:nvSpPr>
            <p:cNvPr id="24" name="Rounded Rectangle 23"/>
            <p:cNvSpPr/>
            <p:nvPr/>
          </p:nvSpPr>
          <p:spPr>
            <a:xfrm>
              <a:off x="3469243" y="18056985"/>
              <a:ext cx="9819340" cy="10731867"/>
            </a:xfrm>
            <a:prstGeom prst="roundRect">
              <a:avLst>
                <a:gd name="adj" fmla="val 10142"/>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5" name="Picture 24"/>
            <p:cNvPicPr>
              <a:picLocks noChangeAspect="1"/>
            </p:cNvPicPr>
            <p:nvPr/>
          </p:nvPicPr>
          <p:blipFill rotWithShape="1">
            <a:blip r:embed="rId4">
              <a:extLst>
                <a:ext uri="{28A0092B-C50C-407E-A947-70E740481C1C}">
                  <a14:useLocalDpi xmlns:a14="http://schemas.microsoft.com/office/drawing/2010/main" val="0"/>
                </a:ext>
              </a:extLst>
            </a:blip>
            <a:srcRect l="9282" r="3674"/>
            <a:stretch/>
          </p:blipFill>
          <p:spPr>
            <a:xfrm flipH="1">
              <a:off x="3873725" y="18790733"/>
              <a:ext cx="9010375" cy="9283437"/>
            </a:xfrm>
            <a:prstGeom prst="roundRect">
              <a:avLst>
                <a:gd name="adj" fmla="val 8594"/>
              </a:avLst>
            </a:prstGeom>
            <a:solidFill>
              <a:srgbClr val="FFFFFF">
                <a:shade val="85000"/>
              </a:srgbClr>
            </a:solidFill>
            <a:ln>
              <a:noFill/>
            </a:ln>
            <a:effectLst/>
          </p:spPr>
        </p:pic>
      </p:grpSp>
      <p:cxnSp>
        <p:nvCxnSpPr>
          <p:cNvPr id="30" name="Straight Connector 29"/>
          <p:cNvCxnSpPr/>
          <p:nvPr/>
        </p:nvCxnSpPr>
        <p:spPr>
          <a:xfrm flipH="1">
            <a:off x="1394460" y="4948744"/>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1611994" y="16744504"/>
            <a:ext cx="1003858"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1584960" y="5230797"/>
            <a:ext cx="0" cy="16604009"/>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39" name="Rounded Rectangle 38"/>
          <p:cNvSpPr/>
          <p:nvPr/>
        </p:nvSpPr>
        <p:spPr>
          <a:xfrm>
            <a:off x="-17877750" y="10537354"/>
            <a:ext cx="5455920" cy="7542237"/>
          </a:xfrm>
          <a:prstGeom prst="roundRect">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 name="Oval 39"/>
          <p:cNvSpPr/>
          <p:nvPr/>
        </p:nvSpPr>
        <p:spPr>
          <a:xfrm>
            <a:off x="1171171"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ounded Rectangle 8"/>
          <p:cNvSpPr/>
          <p:nvPr/>
        </p:nvSpPr>
        <p:spPr>
          <a:xfrm>
            <a:off x="21457920" y="382563"/>
            <a:ext cx="5455920"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r="13348"/>
          <a:stretch/>
        </p:blipFill>
        <p:spPr>
          <a:xfrm>
            <a:off x="21614508" y="644081"/>
            <a:ext cx="5882775" cy="7166419"/>
          </a:xfrm>
          <a:prstGeom prst="rect">
            <a:avLst/>
          </a:prstGeom>
        </p:spPr>
      </p:pic>
      <p:sp>
        <p:nvSpPr>
          <p:cNvPr id="42" name="Oval 41"/>
          <p:cNvSpPr/>
          <p:nvPr/>
        </p:nvSpPr>
        <p:spPr>
          <a:xfrm>
            <a:off x="1180076" y="1628730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3" name="Straight Connector 42"/>
          <p:cNvCxnSpPr/>
          <p:nvPr/>
        </p:nvCxnSpPr>
        <p:spPr>
          <a:xfrm flipV="1">
            <a:off x="2671630" y="25524975"/>
            <a:ext cx="0" cy="4668614"/>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857250" y="20812216"/>
            <a:ext cx="7778750" cy="7692600"/>
            <a:chOff x="2579163" y="18056985"/>
            <a:chExt cx="12051237" cy="10731867"/>
          </a:xfrm>
        </p:grpSpPr>
        <p:sp>
          <p:nvSpPr>
            <p:cNvPr id="21" name="Rounded Rectangle 20"/>
            <p:cNvSpPr/>
            <p:nvPr/>
          </p:nvSpPr>
          <p:spPr>
            <a:xfrm>
              <a:off x="2579163" y="18056985"/>
              <a:ext cx="12051237" cy="10731867"/>
            </a:xfrm>
            <a:prstGeom prst="roundRect">
              <a:avLst>
                <a:gd name="adj" fmla="val 10734"/>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82832" y="18408421"/>
              <a:ext cx="10341020" cy="10097117"/>
            </a:xfrm>
            <a:prstGeom prst="roundRect">
              <a:avLst>
                <a:gd name="adj" fmla="val 8594"/>
              </a:avLst>
            </a:prstGeom>
            <a:solidFill>
              <a:srgbClr val="FFFFFF">
                <a:shade val="85000"/>
              </a:srgbClr>
            </a:solidFill>
            <a:ln>
              <a:noFill/>
            </a:ln>
            <a:effectLst/>
          </p:spPr>
        </p:pic>
      </p:grpSp>
      <p:cxnSp>
        <p:nvCxnSpPr>
          <p:cNvPr id="47" name="Straight Connector 46"/>
          <p:cNvCxnSpPr/>
          <p:nvPr/>
        </p:nvCxnSpPr>
        <p:spPr>
          <a:xfrm flipH="1">
            <a:off x="-17780621" y="27290036"/>
            <a:ext cx="14408727"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19085965" y="30250840"/>
            <a:ext cx="0" cy="217794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2950309" y="29894857"/>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2207706" y="29247157"/>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0" name="Oval 49"/>
          <p:cNvSpPr/>
          <p:nvPr/>
        </p:nvSpPr>
        <p:spPr>
          <a:xfrm>
            <a:off x="18624123" y="2958759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2" name="Rounded Rectangle 51"/>
          <p:cNvSpPr/>
          <p:nvPr/>
        </p:nvSpPr>
        <p:spPr>
          <a:xfrm>
            <a:off x="2539299" y="14986263"/>
            <a:ext cx="18182337" cy="5376218"/>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2004 Retired USAF Chief Master Sergeant</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2007 Vice President of North America Defense Security &amp; Systems Solutions, Inc.</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2015 Chief Operations Officer of </a:t>
            </a:r>
            <a:r>
              <a:rPr lang="en-US" sz="5000" b="1" dirty="0" err="1">
                <a:ln w="38100">
                  <a:solidFill>
                    <a:srgbClr val="3E3A00"/>
                  </a:solidFill>
                </a:ln>
                <a:solidFill>
                  <a:srgbClr val="FFFF29"/>
                </a:solidFill>
                <a:latin typeface="OCR A Extended" panose="02010509020102010303" pitchFamily="50" charset="0"/>
              </a:rPr>
              <a:t>Metova</a:t>
            </a:r>
            <a:r>
              <a:rPr lang="en-US" sz="5000" b="1" dirty="0">
                <a:ln w="38100">
                  <a:solidFill>
                    <a:srgbClr val="3E3A00"/>
                  </a:solidFill>
                </a:ln>
                <a:solidFill>
                  <a:srgbClr val="FFFF29"/>
                </a:solidFill>
                <a:latin typeface="OCR A Extended" panose="02010509020102010303" pitchFamily="50" charset="0"/>
              </a:rPr>
              <a:t> </a:t>
            </a:r>
            <a:r>
              <a:rPr lang="en-US" sz="5000" b="1" dirty="0" err="1">
                <a:ln w="38100">
                  <a:solidFill>
                    <a:srgbClr val="3E3A00"/>
                  </a:solidFill>
                </a:ln>
                <a:solidFill>
                  <a:srgbClr val="FFFF29"/>
                </a:solidFill>
                <a:latin typeface="OCR A Extended" panose="02010509020102010303" pitchFamily="50" charset="0"/>
              </a:rPr>
              <a:t>CyberCENTS</a:t>
            </a:r>
            <a:endParaRPr lang="en-US" sz="5000" b="1" dirty="0">
              <a:ln w="38100">
                <a:solidFill>
                  <a:srgbClr val="3E3A00"/>
                </a:solidFill>
              </a:ln>
              <a:solidFill>
                <a:srgbClr val="FFFF29"/>
              </a:solidFill>
              <a:latin typeface="OCR A Extended" panose="02010509020102010303" pitchFamily="50" charset="0"/>
            </a:endParaRPr>
          </a:p>
        </p:txBody>
      </p:sp>
      <p:cxnSp>
        <p:nvCxnSpPr>
          <p:cNvPr id="53" name="Straight Connector 52"/>
          <p:cNvCxnSpPr/>
          <p:nvPr/>
        </p:nvCxnSpPr>
        <p:spPr>
          <a:xfrm flipV="1">
            <a:off x="-13367113" y="20537591"/>
            <a:ext cx="0" cy="318872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497381" y="21906892"/>
            <a:ext cx="914400" cy="914400"/>
          </a:xfrm>
          <a:prstGeom prst="ellipse">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5" name="Straight Connector 54"/>
          <p:cNvCxnSpPr/>
          <p:nvPr/>
        </p:nvCxnSpPr>
        <p:spPr>
          <a:xfrm flipV="1">
            <a:off x="13625756" y="4902784"/>
            <a:ext cx="0" cy="179995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13168556" y="4624972"/>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7" name="Straight Connector 56"/>
          <p:cNvCxnSpPr/>
          <p:nvPr/>
        </p:nvCxnSpPr>
        <p:spPr>
          <a:xfrm flipH="1">
            <a:off x="12494087" y="6704834"/>
            <a:ext cx="99915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13166007" y="62125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 name="Rounded Rectangle 59"/>
          <p:cNvSpPr/>
          <p:nvPr/>
        </p:nvSpPr>
        <p:spPr>
          <a:xfrm>
            <a:off x="21439729" y="382585"/>
            <a:ext cx="5455920" cy="7542237"/>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61" name="Picture 60"/>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l="47934" t="8616" r="13347" b="24705"/>
          <a:stretch/>
        </p:blipFill>
        <p:spPr>
          <a:xfrm>
            <a:off x="24884959" y="1259660"/>
            <a:ext cx="2628553" cy="4778477"/>
          </a:xfrm>
          <a:prstGeom prst="rect">
            <a:avLst/>
          </a:prstGeom>
        </p:spPr>
      </p:pic>
      <p:cxnSp>
        <p:nvCxnSpPr>
          <p:cNvPr id="64" name="Straight Connector 63"/>
          <p:cNvCxnSpPr/>
          <p:nvPr/>
        </p:nvCxnSpPr>
        <p:spPr>
          <a:xfrm flipV="1">
            <a:off x="20073252" y="7642037"/>
            <a:ext cx="1724272" cy="118026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20459586" y="7831721"/>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0" name="Straight Connector 69"/>
          <p:cNvCxnSpPr/>
          <p:nvPr/>
        </p:nvCxnSpPr>
        <p:spPr>
          <a:xfrm flipV="1">
            <a:off x="17126902" y="5082045"/>
            <a:ext cx="0" cy="2395737"/>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a:off x="16730662"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68" name="Group 67"/>
          <p:cNvGrpSpPr/>
          <p:nvPr/>
        </p:nvGrpSpPr>
        <p:grpSpPr>
          <a:xfrm>
            <a:off x="14128519" y="6888234"/>
            <a:ext cx="5886184" cy="7542237"/>
            <a:chOff x="14816459" y="8290206"/>
            <a:chExt cx="5886184" cy="7542237"/>
          </a:xfrm>
        </p:grpSpPr>
        <p:sp>
          <p:nvSpPr>
            <p:cNvPr id="12" name="Rounded Rectangle 11"/>
            <p:cNvSpPr/>
            <p:nvPr/>
          </p:nvSpPr>
          <p:spPr>
            <a:xfrm>
              <a:off x="14816459" y="8290206"/>
              <a:ext cx="5886184"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8" cstate="print">
              <a:extLst>
                <a:ext uri="{28A0092B-C50C-407E-A947-70E740481C1C}">
                  <a14:useLocalDpi xmlns:a14="http://schemas.microsoft.com/office/drawing/2010/main" val="0"/>
                </a:ext>
              </a:extLst>
            </a:blip>
            <a:srcRect l="11043" t="-5411" b="1"/>
            <a:stretch/>
          </p:blipFill>
          <p:spPr>
            <a:xfrm>
              <a:off x="15068795" y="8758068"/>
              <a:ext cx="5381514" cy="6372520"/>
            </a:xfrm>
            <a:prstGeom prst="roundRect">
              <a:avLst>
                <a:gd name="adj" fmla="val 16667"/>
              </a:avLst>
            </a:prstGeom>
            <a:ln>
              <a:noFill/>
            </a:ln>
            <a:effectLst/>
            <a:scene3d>
              <a:camera prst="orthographicFront"/>
              <a:lightRig rig="contrasting" dir="t">
                <a:rot lat="0" lon="0" rev="4200000"/>
              </a:lightRig>
            </a:scene3d>
            <a:sp3d prstMaterial="plastic">
              <a:contourClr>
                <a:srgbClr val="969696"/>
              </a:contourClr>
            </a:sp3d>
          </p:spPr>
        </p:pic>
      </p:grpSp>
      <p:cxnSp>
        <p:nvCxnSpPr>
          <p:cNvPr id="73" name="Straight Connector 72"/>
          <p:cNvCxnSpPr/>
          <p:nvPr/>
        </p:nvCxnSpPr>
        <p:spPr>
          <a:xfrm flipH="1" flipV="1">
            <a:off x="20700302" y="18846893"/>
            <a:ext cx="829635"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4" name="Rounded Rectangle 73"/>
          <p:cNvSpPr/>
          <p:nvPr/>
        </p:nvSpPr>
        <p:spPr>
          <a:xfrm>
            <a:off x="9080824" y="20828288"/>
            <a:ext cx="14083976" cy="8369460"/>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6000" b="1" dirty="0">
                <a:ln w="38100">
                  <a:solidFill>
                    <a:srgbClr val="3E3A00"/>
                  </a:solidFill>
                </a:ln>
                <a:solidFill>
                  <a:srgbClr val="FFFF29"/>
                </a:solidFill>
                <a:latin typeface="OCR A Extended" panose="02010509020102010303" pitchFamily="50" charset="0"/>
              </a:rPr>
              <a:t>Pioneer in the concept of cyber simulators for the USAF’s Cyber Operations Crew Force immersive training and exercising. Chief Harwell holds a patent for her work on simulated network environments.</a:t>
            </a:r>
            <a:endParaRPr lang="en-US" sz="6000" b="1" spc="-100" dirty="0">
              <a:ln w="38100">
                <a:solidFill>
                  <a:srgbClr val="3E3A00"/>
                </a:solidFill>
              </a:ln>
              <a:solidFill>
                <a:srgbClr val="FFFF29"/>
              </a:solidFill>
              <a:latin typeface="OCR A Extended" panose="02010509020102010303" pitchFamily="50" charset="0"/>
            </a:endParaRPr>
          </a:p>
        </p:txBody>
      </p:sp>
      <p:cxnSp>
        <p:nvCxnSpPr>
          <p:cNvPr id="75" name="Straight Connector 74"/>
          <p:cNvCxnSpPr/>
          <p:nvPr/>
        </p:nvCxnSpPr>
        <p:spPr>
          <a:xfrm flipV="1">
            <a:off x="21636981" y="19343662"/>
            <a:ext cx="0" cy="1487565"/>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21156921" y="18338156"/>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8" name="Rounded Rectangle 77"/>
          <p:cNvSpPr/>
          <p:nvPr/>
        </p:nvSpPr>
        <p:spPr>
          <a:xfrm>
            <a:off x="541290" y="30491875"/>
            <a:ext cx="13986131" cy="10777654"/>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endParaRPr lang="en-US" sz="5000" b="1" spc="-100" dirty="0">
              <a:ln w="38100">
                <a:solidFill>
                  <a:srgbClr val="3E3A00"/>
                </a:solidFill>
              </a:ln>
              <a:solidFill>
                <a:srgbClr val="FFFF29"/>
              </a:solidFill>
              <a:latin typeface="OCR A Extended" panose="02010509020102010303" pitchFamily="50" charset="0"/>
            </a:endParaRPr>
          </a:p>
        </p:txBody>
      </p:sp>
      <p:sp>
        <p:nvSpPr>
          <p:cNvPr id="80" name="Rounded Rectangle 79"/>
          <p:cNvSpPr/>
          <p:nvPr/>
        </p:nvSpPr>
        <p:spPr>
          <a:xfrm>
            <a:off x="2415538" y="5812890"/>
            <a:ext cx="9988005" cy="8417459"/>
          </a:xfrm>
          <a:prstGeom prst="roundRect">
            <a:avLst/>
          </a:prstGeom>
          <a:solidFill>
            <a:srgbClr val="ACD292">
              <a:alpha val="70000"/>
            </a:srgbClr>
          </a:solidFill>
          <a:ln w="254000">
            <a:solidFill>
              <a:srgbClr val="6BC547"/>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59" name="Rounded Rectangle 58"/>
          <p:cNvSpPr/>
          <p:nvPr/>
        </p:nvSpPr>
        <p:spPr>
          <a:xfrm>
            <a:off x="2372012" y="5606754"/>
            <a:ext cx="10288099" cy="8797922"/>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81" name="Rectangle 80"/>
          <p:cNvSpPr/>
          <p:nvPr/>
        </p:nvSpPr>
        <p:spPr>
          <a:xfrm>
            <a:off x="772408" y="41302667"/>
            <a:ext cx="21534353" cy="2708434"/>
          </a:xfrm>
          <a:prstGeom prst="rect">
            <a:avLst/>
          </a:prstGeom>
        </p:spPr>
        <p:txBody>
          <a:bodyPr wrap="square">
            <a:spAutoFit/>
          </a:bodyPr>
          <a:lstStyle/>
          <a:p>
            <a:pPr algn="ctr"/>
            <a:r>
              <a:rPr lang="en-US" sz="8500" dirty="0">
                <a:ln w="88900">
                  <a:solidFill>
                    <a:srgbClr val="464100"/>
                  </a:solidFill>
                </a:ln>
                <a:solidFill>
                  <a:srgbClr val="FFFF29"/>
                </a:solidFill>
                <a:latin typeface="Magneto" panose="04030805050802020D02" pitchFamily="82" charset="0"/>
              </a:rPr>
              <a:t>What paths will you </a:t>
            </a:r>
            <a:r>
              <a:rPr lang="en-US" sz="8500" dirty="0" err="1">
                <a:ln w="88900">
                  <a:solidFill>
                    <a:srgbClr val="464100"/>
                  </a:solidFill>
                </a:ln>
                <a:solidFill>
                  <a:srgbClr val="FFFF29"/>
                </a:solidFill>
                <a:latin typeface="Magneto" panose="04030805050802020D02" pitchFamily="82" charset="0"/>
              </a:rPr>
              <a:t>trailblaze</a:t>
            </a:r>
            <a:r>
              <a:rPr lang="en-US" sz="8500" dirty="0">
                <a:ln w="88900">
                  <a:solidFill>
                    <a:srgbClr val="464100"/>
                  </a:solidFill>
                </a:ln>
                <a:solidFill>
                  <a:srgbClr val="FFFF29"/>
                </a:solidFill>
                <a:latin typeface="Magneto" panose="04030805050802020D02" pitchFamily="82" charset="0"/>
              </a:rPr>
              <a:t> that no one has traveled before?</a:t>
            </a:r>
            <a:endParaRPr lang="en-US" sz="8500" dirty="0">
              <a:ln w="88900">
                <a:solidFill>
                  <a:srgbClr val="464100"/>
                </a:solidFill>
              </a:ln>
              <a:solidFill>
                <a:srgbClr val="FFFF29"/>
              </a:solidFill>
            </a:endParaRPr>
          </a:p>
        </p:txBody>
      </p:sp>
      <p:cxnSp>
        <p:nvCxnSpPr>
          <p:cNvPr id="82" name="Straight Connector 81"/>
          <p:cNvCxnSpPr/>
          <p:nvPr/>
        </p:nvCxnSpPr>
        <p:spPr>
          <a:xfrm flipH="1">
            <a:off x="14342931" y="31444265"/>
            <a:ext cx="4591065"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1" name="Oval 50"/>
          <p:cNvSpPr/>
          <p:nvPr/>
        </p:nvSpPr>
        <p:spPr>
          <a:xfrm>
            <a:off x="18624123" y="309842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 name="Rectangle 61"/>
          <p:cNvSpPr/>
          <p:nvPr/>
        </p:nvSpPr>
        <p:spPr>
          <a:xfrm>
            <a:off x="30341576" y="6686550"/>
            <a:ext cx="14939207" cy="2181826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b="1" dirty="0">
                <a:solidFill>
                  <a:schemeClr val="bg1"/>
                </a:solidFill>
              </a:rPr>
              <a:t>To change pictures:</a:t>
            </a:r>
          </a:p>
          <a:p>
            <a:pPr marL="1143000" indent="-1143000">
              <a:buAutoNum type="arabicPeriod"/>
            </a:pPr>
            <a:r>
              <a:rPr lang="en-US" dirty="0">
                <a:solidFill>
                  <a:schemeClr val="bg1"/>
                </a:solidFill>
              </a:rPr>
              <a:t>Save the picture of the person you wish to use.</a:t>
            </a:r>
          </a:p>
          <a:p>
            <a:pPr marL="1143000" indent="-1143000">
              <a:buAutoNum type="arabicPeriod"/>
            </a:pPr>
            <a:r>
              <a:rPr lang="en-US" dirty="0">
                <a:solidFill>
                  <a:schemeClr val="bg1"/>
                </a:solidFill>
              </a:rPr>
              <a:t>Single-left-click the grouped picture/shapes you wish to change on the poster. Single-left-click again on the picture.</a:t>
            </a:r>
          </a:p>
          <a:p>
            <a:pPr marL="1143000" indent="-1143000">
              <a:buAutoNum type="arabicPeriod"/>
            </a:pPr>
            <a:r>
              <a:rPr lang="en-US" dirty="0">
                <a:solidFill>
                  <a:schemeClr val="bg1"/>
                </a:solidFill>
              </a:rPr>
              <a:t>Now single-right-click the picture and select “Change Picture” from the menu.</a:t>
            </a:r>
          </a:p>
          <a:p>
            <a:pPr marL="1143000" indent="-1143000">
              <a:buAutoNum type="arabicPeriod"/>
            </a:pPr>
            <a:r>
              <a:rPr lang="en-US" dirty="0">
                <a:solidFill>
                  <a:schemeClr val="bg1"/>
                </a:solidFill>
              </a:rPr>
              <a:t>Choose the picture file you saved.</a:t>
            </a:r>
          </a:p>
          <a:p>
            <a:pPr marL="1143000" indent="-1143000">
              <a:buAutoNum type="arabicPeriod"/>
            </a:pPr>
            <a:r>
              <a:rPr lang="en-US" dirty="0">
                <a:solidFill>
                  <a:schemeClr val="bg1"/>
                </a:solidFill>
              </a:rPr>
              <a:t>You may wish to single-left-click the grouped picture/shapes and single-left-click the new picture again to adjust its size or crop it—especially useful if the new picture is not the same aspect ratio as the previous one.</a:t>
            </a:r>
          </a:p>
          <a:p>
            <a:pPr marL="1143000" indent="-1143000">
              <a:buAutoNum type="arabicPeriod"/>
            </a:pPr>
            <a:endParaRPr lang="en-US" dirty="0">
              <a:solidFill>
                <a:schemeClr val="bg1"/>
              </a:solidFill>
            </a:endParaRPr>
          </a:p>
          <a:p>
            <a:pPr algn="ctr"/>
            <a:r>
              <a:rPr lang="en-US" b="1" dirty="0">
                <a:solidFill>
                  <a:schemeClr val="bg1"/>
                </a:solidFill>
              </a:rPr>
              <a:t>DO </a:t>
            </a:r>
            <a:r>
              <a:rPr lang="en-US" b="1" u="sng" dirty="0">
                <a:solidFill>
                  <a:schemeClr val="bg1"/>
                </a:solidFill>
              </a:rPr>
              <a:t>NOT</a:t>
            </a:r>
            <a:r>
              <a:rPr lang="en-US" b="1" dirty="0">
                <a:solidFill>
                  <a:schemeClr val="bg1"/>
                </a:solidFill>
              </a:rPr>
              <a:t> CHANGE ROSIE THE RIVETER PICTURE!!!</a:t>
            </a:r>
          </a:p>
        </p:txBody>
      </p:sp>
      <p:sp>
        <p:nvSpPr>
          <p:cNvPr id="2" name="Rectangle 1"/>
          <p:cNvSpPr/>
          <p:nvPr/>
        </p:nvSpPr>
        <p:spPr>
          <a:xfrm>
            <a:off x="823351" y="31238845"/>
            <a:ext cx="13716000" cy="9233297"/>
          </a:xfrm>
          <a:prstGeom prst="rect">
            <a:avLst/>
          </a:prstGeom>
        </p:spPr>
        <p:txBody>
          <a:bodyPr>
            <a:spAutoFit/>
          </a:bodyPr>
          <a:lstStyle/>
          <a:p>
            <a:pPr lvl="0"/>
            <a:r>
              <a:rPr lang="en-US" sz="5400" b="1" spc="-100" dirty="0">
                <a:ln w="38100">
                  <a:solidFill>
                    <a:srgbClr val="3E3A00"/>
                  </a:solidFill>
                </a:ln>
                <a:solidFill>
                  <a:srgbClr val="FFFF29"/>
                </a:solidFill>
                <a:latin typeface="OCR A Extended" panose="02010509020102010303" pitchFamily="50" charset="0"/>
              </a:rPr>
              <a:t>“By using the range, we segregate play from the operational environment, reducing the risk of spillage. The use of the Virtual Private Network does not allow any of the aggressive actions to bleed over into normal day-to-day ops,” said Chief Master Sgt. Stephanie D. Harwell, AFCA network strategies and tactics superintendent.</a:t>
            </a:r>
          </a:p>
        </p:txBody>
      </p:sp>
      <p:sp>
        <p:nvSpPr>
          <p:cNvPr id="19" name="TextBox 18"/>
          <p:cNvSpPr txBox="1"/>
          <p:nvPr/>
        </p:nvSpPr>
        <p:spPr>
          <a:xfrm>
            <a:off x="1670095" y="7020799"/>
            <a:ext cx="11478891" cy="6001643"/>
          </a:xfrm>
          <a:prstGeom prst="rect">
            <a:avLst/>
          </a:prstGeom>
          <a:noFill/>
        </p:spPr>
        <p:txBody>
          <a:bodyPr wrap="square" rtlCol="0" anchor="ctr">
            <a:spAutoFit/>
            <a:scene3d>
              <a:camera prst="orthographicFront">
                <a:rot lat="0" lon="21599974" rev="0"/>
              </a:camera>
              <a:lightRig rig="threePt" dir="t"/>
            </a:scene3d>
          </a:bodyPr>
          <a:lstStyle/>
          <a:p>
            <a:pPr algn="ctr"/>
            <a:r>
              <a:rPr lang="en-US" sz="9600" dirty="0">
                <a:ln w="101600">
                  <a:solidFill>
                    <a:srgbClr val="464100"/>
                  </a:solidFill>
                </a:ln>
                <a:solidFill>
                  <a:srgbClr val="FFFF29"/>
                </a:solidFill>
                <a:latin typeface="Magneto" panose="04030805050802020D02" pitchFamily="82" charset="0"/>
              </a:rPr>
              <a:t>Stephanie Harwell</a:t>
            </a:r>
          </a:p>
          <a:p>
            <a:pPr algn="ctr"/>
            <a:r>
              <a:rPr lang="en-US" sz="9600" dirty="0">
                <a:ln w="101600">
                  <a:solidFill>
                    <a:srgbClr val="464100"/>
                  </a:solidFill>
                </a:ln>
                <a:solidFill>
                  <a:srgbClr val="FFFF29"/>
                </a:solidFill>
                <a:latin typeface="Magneto" panose="04030805050802020D02" pitchFamily="82" charset="0"/>
              </a:rPr>
              <a:t>Chief Master Sergeant (Ret.)</a:t>
            </a:r>
            <a:endParaRPr lang="en-US" sz="8000" dirty="0">
              <a:ln w="101600">
                <a:solidFill>
                  <a:srgbClr val="464100"/>
                </a:solidFill>
              </a:ln>
              <a:solidFill>
                <a:srgbClr val="FFFF29"/>
              </a:solidFill>
              <a:latin typeface="Magneto" panose="04030805050802020D02" pitchFamily="82" charset="0"/>
            </a:endParaRPr>
          </a:p>
        </p:txBody>
      </p:sp>
    </p:spTree>
    <p:extLst>
      <p:ext uri="{BB962C8B-B14F-4D97-AF65-F5344CB8AC3E}">
        <p14:creationId xmlns:p14="http://schemas.microsoft.com/office/powerpoint/2010/main" val="5313708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91DB59C87A2064FAF8C485C8436B83E" ma:contentTypeVersion="0" ma:contentTypeDescription="Create a new document." ma:contentTypeScope="" ma:versionID="b047677bb64a43ddaa47a4ecece6a775">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ED976CE-E81A-4285-AE6E-F60019E3FA60}">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3E57DC1B-5E6C-4B80-898E-CB476BC4A087}">
  <ds:schemaRefs>
    <ds:schemaRef ds:uri="http://schemas.microsoft.com/sharepoint/v3/contenttype/forms"/>
  </ds:schemaRefs>
</ds:datastoreItem>
</file>

<file path=customXml/itemProps3.xml><?xml version="1.0" encoding="utf-8"?>
<ds:datastoreItem xmlns:ds="http://schemas.openxmlformats.org/officeDocument/2006/customXml" ds:itemID="{934E6C7E-A5DD-4D0D-89EE-1777E749B6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 Theme</Template>
  <TotalTime>3182</TotalTime>
  <Words>247</Words>
  <Application>Microsoft Office PowerPoint</Application>
  <PresentationFormat>Custom</PresentationFormat>
  <Paragraphs>18</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Magneto</vt:lpstr>
      <vt:lpstr>OCR A Extended</vt:lpstr>
      <vt:lpstr>Wingdings</vt:lpstr>
      <vt:lpstr>Office Theme</vt:lpstr>
      <vt:lpstr>PowerPoint Presentation</vt:lpstr>
    </vt:vector>
  </TitlesOfParts>
  <Company>U.S Air Force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REYNOLDS, RACHEL L Capt USAF AETC 336 TRS/DO</dc:creator>
  <cp:lastModifiedBy>Rachel Reynolds</cp:lastModifiedBy>
  <cp:revision>40</cp:revision>
  <cp:lastPrinted>2017-04-25T16:21:30Z</cp:lastPrinted>
  <dcterms:created xsi:type="dcterms:W3CDTF">2017-03-17T13:28:24Z</dcterms:created>
  <dcterms:modified xsi:type="dcterms:W3CDTF">2021-02-26T16:28:38Z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0x010100C91DB59C87A2064FAF8C485C8436B83E</vt:lpwstr>
  </property>
</Properties>
</file>

<file path=docProps/thumbnail.jpeg>
</file>